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8" r:id="rId4"/>
    <p:sldId id="258" r:id="rId5"/>
    <p:sldId id="266" r:id="rId6"/>
    <p:sldId id="267" r:id="rId7"/>
    <p:sldId id="260" r:id="rId8"/>
    <p:sldId id="263" r:id="rId9"/>
    <p:sldId id="262"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5C8"/>
    <a:srgbClr val="D4DC00"/>
    <a:srgbClr val="009500"/>
    <a:srgbClr val="00A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68"/>
    <p:restoredTop sz="94694"/>
  </p:normalViewPr>
  <p:slideViewPr>
    <p:cSldViewPr snapToGrid="0">
      <p:cViewPr varScale="1">
        <p:scale>
          <a:sx n="121" d="100"/>
          <a:sy n="121" d="100"/>
        </p:scale>
        <p:origin x="86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160E-9164-200D-7EE6-CCB00D9DD8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C0499840-415E-049C-5EC3-03AFE19227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6148EB9-0739-5B03-87A6-6C3E45DC4F47}"/>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5" name="Footer Placeholder 4">
            <a:extLst>
              <a:ext uri="{FF2B5EF4-FFF2-40B4-BE49-F238E27FC236}">
                <a16:creationId xmlns:a16="http://schemas.microsoft.com/office/drawing/2014/main" id="{855060A1-45F3-FFB5-AC9A-082029BC474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00588BC-DE73-14F6-18D6-055DFBA67248}"/>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3835550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CCFCC-3F2C-0B7E-30B9-0BF33B25A74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428A1A2-C140-DF8C-3459-507ECC0CF7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3205AA5-682A-6D5E-3EFB-D2F319E9DE9D}"/>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5" name="Footer Placeholder 4">
            <a:extLst>
              <a:ext uri="{FF2B5EF4-FFF2-40B4-BE49-F238E27FC236}">
                <a16:creationId xmlns:a16="http://schemas.microsoft.com/office/drawing/2014/main" id="{CAE93AB4-AF40-F09E-1312-B80CEAE48C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AF4C1C9-DDE2-4621-C11B-FDA0111741A4}"/>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2782001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378B9D-9F76-0D89-F35B-CC9FF2FE584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2A573EF-BE4E-ADB8-953E-DABB2AEE1B7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94EFF0B-3E52-DD67-E47F-648593B7242D}"/>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5" name="Footer Placeholder 4">
            <a:extLst>
              <a:ext uri="{FF2B5EF4-FFF2-40B4-BE49-F238E27FC236}">
                <a16:creationId xmlns:a16="http://schemas.microsoft.com/office/drawing/2014/main" id="{571B4E8D-931C-02D7-8FA7-0E02977003E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3CA0B1D-ECDB-1CB8-6CFA-BD82FE789437}"/>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582411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C014A-A8DD-5E49-BAC9-077B150B38E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B171468-C19E-0F98-BD58-A3E60C2EF3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8208397-8E94-8923-05CF-A210AD542B74}"/>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5" name="Footer Placeholder 4">
            <a:extLst>
              <a:ext uri="{FF2B5EF4-FFF2-40B4-BE49-F238E27FC236}">
                <a16:creationId xmlns:a16="http://schemas.microsoft.com/office/drawing/2014/main" id="{CD1F2A93-1594-2B13-CE29-9FF84DD2D1B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8767004-2797-9FF6-ECDC-17B9EC32680F}"/>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17176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73D8-E42A-5325-A6EA-4E06799832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5E2896E-BE3E-3191-0CD3-E5DE88F219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61C9649-8A03-B818-E61D-83529EC9106B}"/>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5" name="Footer Placeholder 4">
            <a:extLst>
              <a:ext uri="{FF2B5EF4-FFF2-40B4-BE49-F238E27FC236}">
                <a16:creationId xmlns:a16="http://schemas.microsoft.com/office/drawing/2014/main" id="{7C39E017-2F53-050C-0857-3F86D306B59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33ACF56-F177-EC71-DC62-6942F17BDF07}"/>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2928103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3CF55-1F33-9618-9364-984944A3C77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6D58385-6977-053F-6A90-4742E4911C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FD456BF-792D-6837-514E-947FD18C31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6B2C4AE-D3FD-7A87-E94C-1B20BBE94EE4}"/>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6" name="Footer Placeholder 5">
            <a:extLst>
              <a:ext uri="{FF2B5EF4-FFF2-40B4-BE49-F238E27FC236}">
                <a16:creationId xmlns:a16="http://schemas.microsoft.com/office/drawing/2014/main" id="{CBC99ED7-5848-ECEB-D512-AB6D031DC35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2AD3E13-AAAC-2E9D-4FBB-9D7E73C616B7}"/>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1628760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7007F-793A-A22B-D1D4-8BC89B6F891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58E34A-4033-9923-0598-465E6A8452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9453F0-6944-D16D-D07E-18927337A51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F784596-8E35-B3E5-CDC7-A1CF654C85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1C4EA8-1A9B-E583-BF3F-FCCAC26DFAA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6D397AE-D82F-1E74-1FB9-874873FDA4FA}"/>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8" name="Footer Placeholder 7">
            <a:extLst>
              <a:ext uri="{FF2B5EF4-FFF2-40B4-BE49-F238E27FC236}">
                <a16:creationId xmlns:a16="http://schemas.microsoft.com/office/drawing/2014/main" id="{3046DCDE-B7C2-7E58-4D0B-C491A183D2E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560A65C-1ABF-54DA-B066-A8763D64D156}"/>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36632619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3A53F-3F8A-F99A-ED88-8E74476D72E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B61921B-C304-B4D1-82A1-3F6AD6200031}"/>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4" name="Footer Placeholder 3">
            <a:extLst>
              <a:ext uri="{FF2B5EF4-FFF2-40B4-BE49-F238E27FC236}">
                <a16:creationId xmlns:a16="http://schemas.microsoft.com/office/drawing/2014/main" id="{23B1E052-91B7-55C1-44D0-218E532FF323}"/>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EB301DE-2598-77F1-40C9-9B920944B494}"/>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37754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65762A-B518-C183-F1C7-CB9D45A8FC21}"/>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3" name="Footer Placeholder 2">
            <a:extLst>
              <a:ext uri="{FF2B5EF4-FFF2-40B4-BE49-F238E27FC236}">
                <a16:creationId xmlns:a16="http://schemas.microsoft.com/office/drawing/2014/main" id="{52C628D6-9321-123C-7EFD-A991319047A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FFF6FB0-987A-6702-2618-F4CA8D411100}"/>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218574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103AA-AB68-CF18-86CA-3E43C7C63E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EECB639-5AC1-4673-2034-1205DD00F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EB3AA33-A862-7810-CA15-1484D943A3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FCF45E-4A66-CD58-E4CA-9BC53DC7547F}"/>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6" name="Footer Placeholder 5">
            <a:extLst>
              <a:ext uri="{FF2B5EF4-FFF2-40B4-BE49-F238E27FC236}">
                <a16:creationId xmlns:a16="http://schemas.microsoft.com/office/drawing/2014/main" id="{A5993D51-8466-7780-576E-167D6B43C9A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E36C214-51ED-6CB5-7B86-1E5D7D0BA033}"/>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173601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D9552-E7E4-F4BD-21C5-6E2B64AD56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4E14FF0-A27F-F104-927F-98914A64DC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70E9769-4BD2-A6CA-53B6-B70F73E45F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003935-42D5-956B-3DF0-E7047D36289E}"/>
              </a:ext>
            </a:extLst>
          </p:cNvPr>
          <p:cNvSpPr>
            <a:spLocks noGrp="1"/>
          </p:cNvSpPr>
          <p:nvPr>
            <p:ph type="dt" sz="half" idx="10"/>
          </p:nvPr>
        </p:nvSpPr>
        <p:spPr/>
        <p:txBody>
          <a:bodyPr/>
          <a:lstStyle/>
          <a:p>
            <a:fld id="{33E486E1-72F1-3548-95FB-ADC129692785}" type="datetimeFigureOut">
              <a:rPr lang="en-GB" smtClean="0"/>
              <a:t>10/09/2024</a:t>
            </a:fld>
            <a:endParaRPr lang="en-GB"/>
          </a:p>
        </p:txBody>
      </p:sp>
      <p:sp>
        <p:nvSpPr>
          <p:cNvPr id="6" name="Footer Placeholder 5">
            <a:extLst>
              <a:ext uri="{FF2B5EF4-FFF2-40B4-BE49-F238E27FC236}">
                <a16:creationId xmlns:a16="http://schemas.microsoft.com/office/drawing/2014/main" id="{CD9909FB-3F31-E0F8-A988-A7E948EC793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8267CFA-F241-0BAF-E3D4-53F4FF31A065}"/>
              </a:ext>
            </a:extLst>
          </p:cNvPr>
          <p:cNvSpPr>
            <a:spLocks noGrp="1"/>
          </p:cNvSpPr>
          <p:nvPr>
            <p:ph type="sldNum" sz="quarter" idx="12"/>
          </p:nvPr>
        </p:nvSpPr>
        <p:spPr/>
        <p:txBody>
          <a:bodyPr/>
          <a:lstStyle/>
          <a:p>
            <a:fld id="{E057D6DD-4E79-AC4E-8164-D3602F93276D}" type="slidenum">
              <a:rPr lang="en-GB" smtClean="0"/>
              <a:t>‹#›</a:t>
            </a:fld>
            <a:endParaRPr lang="en-GB"/>
          </a:p>
        </p:txBody>
      </p:sp>
    </p:spTree>
    <p:extLst>
      <p:ext uri="{BB962C8B-B14F-4D97-AF65-F5344CB8AC3E}">
        <p14:creationId xmlns:p14="http://schemas.microsoft.com/office/powerpoint/2010/main" val="1308465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B8DB0F-7676-F975-B0B0-80C84AE8D9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42BBBC4-1ADC-FE8A-2568-E81B0F20B0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7A2FF14-4B2F-281E-B5BD-0A055FF99E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E486E1-72F1-3548-95FB-ADC129692785}" type="datetimeFigureOut">
              <a:rPr lang="en-GB" smtClean="0"/>
              <a:t>10/09/2024</a:t>
            </a:fld>
            <a:endParaRPr lang="en-GB"/>
          </a:p>
        </p:txBody>
      </p:sp>
      <p:sp>
        <p:nvSpPr>
          <p:cNvPr id="5" name="Footer Placeholder 4">
            <a:extLst>
              <a:ext uri="{FF2B5EF4-FFF2-40B4-BE49-F238E27FC236}">
                <a16:creationId xmlns:a16="http://schemas.microsoft.com/office/drawing/2014/main" id="{6F47B46E-8538-3A2C-7F5A-EFDFA3E4F4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541B0A3-B06D-D14B-307C-BB29716A68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57D6DD-4E79-AC4E-8164-D3602F93276D}" type="slidenum">
              <a:rPr lang="en-GB" smtClean="0"/>
              <a:t>‹#›</a:t>
            </a:fld>
            <a:endParaRPr lang="en-GB"/>
          </a:p>
        </p:txBody>
      </p:sp>
    </p:spTree>
    <p:extLst>
      <p:ext uri="{BB962C8B-B14F-4D97-AF65-F5344CB8AC3E}">
        <p14:creationId xmlns:p14="http://schemas.microsoft.com/office/powerpoint/2010/main" val="12903802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a:extLst>
              <a:ext uri="{FF2B5EF4-FFF2-40B4-BE49-F238E27FC236}">
                <a16:creationId xmlns:a16="http://schemas.microsoft.com/office/drawing/2014/main" id="{F61DB091-F731-9E97-29A0-EEDAA0A9EF48}"/>
              </a:ext>
            </a:extLst>
          </p:cNvPr>
          <p:cNvSpPr/>
          <p:nvPr/>
        </p:nvSpPr>
        <p:spPr>
          <a:xfrm>
            <a:off x="812800" y="203200"/>
            <a:ext cx="10690578" cy="2686756"/>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1C7C6FF1-3CC6-67EC-2A1D-1CB588AD419F}"/>
              </a:ext>
            </a:extLst>
          </p:cNvPr>
          <p:cNvSpPr>
            <a:spLocks noGrp="1"/>
          </p:cNvSpPr>
          <p:nvPr>
            <p:ph type="ctrTitle"/>
          </p:nvPr>
        </p:nvSpPr>
        <p:spPr>
          <a:xfrm>
            <a:off x="530578" y="-963060"/>
            <a:ext cx="10972800" cy="4006685"/>
          </a:xfrm>
        </p:spPr>
        <p:txBody>
          <a:bodyPr>
            <a:normAutofit/>
          </a:bodyPr>
          <a:lstStyle/>
          <a:p>
            <a:r>
              <a:rPr lang="en-GB" b="1" dirty="0">
                <a:solidFill>
                  <a:srgbClr val="009500"/>
                </a:solidFill>
                <a:latin typeface="Gujarati MT" pitchFamily="2" charset="0"/>
                <a:cs typeface="Gujarati MT" pitchFamily="2" charset="0"/>
              </a:rPr>
              <a:t>Predicting Europe’s Weather Patterns with Machine Learning</a:t>
            </a:r>
          </a:p>
        </p:txBody>
      </p:sp>
      <p:sp>
        <p:nvSpPr>
          <p:cNvPr id="4" name="TextBox 3">
            <a:extLst>
              <a:ext uri="{FF2B5EF4-FFF2-40B4-BE49-F238E27FC236}">
                <a16:creationId xmlns:a16="http://schemas.microsoft.com/office/drawing/2014/main" id="{61BE964B-A2F6-5EB4-CCEF-0474073AA6C3}"/>
              </a:ext>
            </a:extLst>
          </p:cNvPr>
          <p:cNvSpPr txBox="1"/>
          <p:nvPr/>
        </p:nvSpPr>
        <p:spPr>
          <a:xfrm>
            <a:off x="2443775" y="6046952"/>
            <a:ext cx="7822227" cy="461665"/>
          </a:xfrm>
          <a:prstGeom prst="rect">
            <a:avLst/>
          </a:prstGeom>
          <a:noFill/>
        </p:spPr>
        <p:txBody>
          <a:bodyPr wrap="square" rtlCol="0">
            <a:spAutoFit/>
          </a:bodyPr>
          <a:lstStyle/>
          <a:p>
            <a:r>
              <a:rPr lang="en-GB" sz="2400" b="1" dirty="0">
                <a:latin typeface="Adelle Sans Devanagari" panose="02000503000000020004" pitchFamily="2" charset="-78"/>
                <a:cs typeface="Adelle Sans Devanagari" panose="02000503000000020004" pitchFamily="2" charset="-78"/>
              </a:rPr>
              <a:t>Andrew </a:t>
            </a:r>
            <a:r>
              <a:rPr lang="en-GB" sz="2400" b="1" dirty="0" err="1">
                <a:latin typeface="Adelle Sans Devanagari" panose="02000503000000020004" pitchFamily="2" charset="-78"/>
                <a:cs typeface="Adelle Sans Devanagari" panose="02000503000000020004" pitchFamily="2" charset="-78"/>
              </a:rPr>
              <a:t>Fearney</a:t>
            </a:r>
            <a:r>
              <a:rPr lang="en-GB" sz="2400" b="1" dirty="0">
                <a:latin typeface="Adelle Sans Devanagari" panose="02000503000000020004" pitchFamily="2" charset="-78"/>
                <a:cs typeface="Adelle Sans Devanagari" panose="02000503000000020004" pitchFamily="2" charset="-78"/>
              </a:rPr>
              <a:t>                                     10th September 2024</a:t>
            </a:r>
          </a:p>
        </p:txBody>
      </p:sp>
      <p:pic>
        <p:nvPicPr>
          <p:cNvPr id="6" name="Picture 5">
            <a:extLst>
              <a:ext uri="{FF2B5EF4-FFF2-40B4-BE49-F238E27FC236}">
                <a16:creationId xmlns:a16="http://schemas.microsoft.com/office/drawing/2014/main" id="{BECD63BA-921F-38EC-D35A-05F0AF2D4EF6}"/>
              </a:ext>
            </a:extLst>
          </p:cNvPr>
          <p:cNvPicPr>
            <a:picLocks noChangeAspect="1"/>
          </p:cNvPicPr>
          <p:nvPr/>
        </p:nvPicPr>
        <p:blipFill>
          <a:blip r:embed="rId2"/>
          <a:stretch>
            <a:fillRect/>
          </a:stretch>
        </p:blipFill>
        <p:spPr>
          <a:xfrm>
            <a:off x="9875861" y="3347347"/>
            <a:ext cx="1718870" cy="1806662"/>
          </a:xfrm>
          <a:prstGeom prst="rect">
            <a:avLst/>
          </a:prstGeom>
        </p:spPr>
      </p:pic>
      <p:pic>
        <p:nvPicPr>
          <p:cNvPr id="8" name="Picture 7">
            <a:extLst>
              <a:ext uri="{FF2B5EF4-FFF2-40B4-BE49-F238E27FC236}">
                <a16:creationId xmlns:a16="http://schemas.microsoft.com/office/drawing/2014/main" id="{F8A4F476-030A-D63D-73E9-BE886B5188BE}"/>
              </a:ext>
            </a:extLst>
          </p:cNvPr>
          <p:cNvPicPr>
            <a:picLocks noChangeAspect="1"/>
          </p:cNvPicPr>
          <p:nvPr/>
        </p:nvPicPr>
        <p:blipFill>
          <a:blip r:embed="rId3"/>
          <a:stretch>
            <a:fillRect/>
          </a:stretch>
        </p:blipFill>
        <p:spPr>
          <a:xfrm>
            <a:off x="3407039" y="3467521"/>
            <a:ext cx="1627000" cy="1667228"/>
          </a:xfrm>
          <a:prstGeom prst="rect">
            <a:avLst/>
          </a:prstGeom>
        </p:spPr>
      </p:pic>
      <p:pic>
        <p:nvPicPr>
          <p:cNvPr id="10" name="Picture 9">
            <a:extLst>
              <a:ext uri="{FF2B5EF4-FFF2-40B4-BE49-F238E27FC236}">
                <a16:creationId xmlns:a16="http://schemas.microsoft.com/office/drawing/2014/main" id="{604BC2C6-4879-9102-1080-9351C8C4EF3C}"/>
              </a:ext>
            </a:extLst>
          </p:cNvPr>
          <p:cNvPicPr>
            <a:picLocks noChangeAspect="1"/>
          </p:cNvPicPr>
          <p:nvPr/>
        </p:nvPicPr>
        <p:blipFill>
          <a:blip r:embed="rId4"/>
          <a:stretch>
            <a:fillRect/>
          </a:stretch>
        </p:blipFill>
        <p:spPr>
          <a:xfrm>
            <a:off x="6661844" y="3448260"/>
            <a:ext cx="1718870" cy="1705749"/>
          </a:xfrm>
          <a:prstGeom prst="rect">
            <a:avLst/>
          </a:prstGeom>
        </p:spPr>
      </p:pic>
      <p:pic>
        <p:nvPicPr>
          <p:cNvPr id="12" name="Picture 11">
            <a:extLst>
              <a:ext uri="{FF2B5EF4-FFF2-40B4-BE49-F238E27FC236}">
                <a16:creationId xmlns:a16="http://schemas.microsoft.com/office/drawing/2014/main" id="{DF7678DF-CBE2-9FC8-789B-37E51B6C4CF9}"/>
              </a:ext>
            </a:extLst>
          </p:cNvPr>
          <p:cNvPicPr>
            <a:picLocks noChangeAspect="1"/>
          </p:cNvPicPr>
          <p:nvPr/>
        </p:nvPicPr>
        <p:blipFill>
          <a:blip r:embed="rId5"/>
          <a:stretch>
            <a:fillRect/>
          </a:stretch>
        </p:blipFill>
        <p:spPr>
          <a:xfrm>
            <a:off x="530578" y="3467521"/>
            <a:ext cx="1811597" cy="1667228"/>
          </a:xfrm>
          <a:prstGeom prst="rect">
            <a:avLst/>
          </a:prstGeom>
        </p:spPr>
      </p:pic>
    </p:spTree>
    <p:extLst>
      <p:ext uri="{BB962C8B-B14F-4D97-AF65-F5344CB8AC3E}">
        <p14:creationId xmlns:p14="http://schemas.microsoft.com/office/powerpoint/2010/main" val="35029107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D2940-111F-5240-B011-D8187F3AC574}"/>
              </a:ext>
            </a:extLst>
          </p:cNvPr>
          <p:cNvSpPr>
            <a:spLocks noGrp="1"/>
          </p:cNvSpPr>
          <p:nvPr>
            <p:ph type="title"/>
          </p:nvPr>
        </p:nvSpPr>
        <p:spPr>
          <a:xfrm>
            <a:off x="275703" y="343963"/>
            <a:ext cx="11143592" cy="1325563"/>
          </a:xfrm>
        </p:spPr>
        <p:txBody>
          <a:bodyPr/>
          <a:lstStyle/>
          <a:p>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Recommendations and Next Steps</a:t>
            </a:r>
            <a:br>
              <a:rPr lang="en-US" b="1" i="0" u="none" strike="noStrike" dirty="0">
                <a:solidFill>
                  <a:srgbClr val="000000"/>
                </a:solidFill>
                <a:effectLst/>
              </a:rPr>
            </a:br>
            <a:endParaRPr lang="en-GB" dirty="0"/>
          </a:p>
        </p:txBody>
      </p:sp>
      <p:sp>
        <p:nvSpPr>
          <p:cNvPr id="3" name="Content Placeholder 2">
            <a:extLst>
              <a:ext uri="{FF2B5EF4-FFF2-40B4-BE49-F238E27FC236}">
                <a16:creationId xmlns:a16="http://schemas.microsoft.com/office/drawing/2014/main" id="{7C9B6BEF-86F2-CBD5-6FBE-039F308DBB5F}"/>
              </a:ext>
            </a:extLst>
          </p:cNvPr>
          <p:cNvSpPr>
            <a:spLocks noGrp="1"/>
          </p:cNvSpPr>
          <p:nvPr>
            <p:ph idx="1"/>
          </p:nvPr>
        </p:nvSpPr>
        <p:spPr>
          <a:xfrm>
            <a:off x="56493" y="2190027"/>
            <a:ext cx="12079014" cy="4351338"/>
          </a:xfrm>
        </p:spPr>
        <p:txBody>
          <a:bodyPr>
            <a:normAutofit lnSpcReduction="10000"/>
          </a:bodyPr>
          <a:lstStyle/>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Best Performing Models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CNN for spatial anomaly detection, LSTM for long-term trend analysis, and GAN for future scenario generation</a:t>
            </a:r>
          </a:p>
          <a:p>
            <a:pPr marL="0" indent="0" algn="l">
              <a:buNone/>
            </a:pPr>
            <a:endParaRPr lang="en-US" dirty="0">
              <a:solidFill>
                <a:srgbClr val="000000"/>
              </a:solidFill>
              <a:latin typeface="Adelle Sans Devanagari" panose="02000503000000020004" pitchFamily="2" charset="-78"/>
              <a:cs typeface="Adelle Sans Devanagari" panose="02000503000000020004" pitchFamily="2" charset="-78"/>
            </a:endParaRPr>
          </a:p>
          <a:p>
            <a:pPr marL="0" indent="0" algn="l">
              <a:buNone/>
            </a:pPr>
            <a:endParaRPr lang="en-US" b="0" i="0" u="none" strike="noStrike" dirty="0">
              <a:solidFill>
                <a:srgbClr val="000000"/>
              </a:solidFill>
              <a:effectLst/>
              <a:latin typeface="Adelle Sans Devanagari" panose="02000503000000020004" pitchFamily="2" charset="-78"/>
              <a:cs typeface="Adelle Sans Devanagari" panose="02000503000000020004" pitchFamily="2" charset="-78"/>
            </a:endParaRP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          Recommendations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a:t>
            </a:r>
          </a:p>
          <a:p>
            <a:pPr marL="0" indent="0" algn="l">
              <a:buNone/>
            </a:pPr>
            <a:endParaRPr lang="en-US" b="0" i="0" u="none" strike="noStrike" dirty="0">
              <a:solidFill>
                <a:srgbClr val="000000"/>
              </a:solidFill>
              <a:effectLst/>
              <a:latin typeface="Adelle Sans Devanagari" panose="02000503000000020004" pitchFamily="2" charset="-78"/>
              <a:cs typeface="Adelle Sans Devanagari" panose="02000503000000020004" pitchFamily="2" charset="-78"/>
            </a:endParaRPr>
          </a:p>
          <a:p>
            <a:pPr marL="742950" lvl="1" indent="-285750"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Continue enhancing models by incorporating real-time weather data</a:t>
            </a:r>
          </a:p>
          <a:p>
            <a:pPr marL="742950" lvl="1" indent="-285750"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Focus on regions with higher risks for early warning systems</a:t>
            </a:r>
          </a:p>
          <a:p>
            <a:pPr marL="742950" lvl="1" indent="-285750"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Work with environmental agencies to validate predictions and improve disaster preparedness</a:t>
            </a:r>
          </a:p>
          <a:p>
            <a:endParaRPr lang="en-GB" dirty="0"/>
          </a:p>
        </p:txBody>
      </p:sp>
      <p:pic>
        <p:nvPicPr>
          <p:cNvPr id="5" name="Picture 4">
            <a:extLst>
              <a:ext uri="{FF2B5EF4-FFF2-40B4-BE49-F238E27FC236}">
                <a16:creationId xmlns:a16="http://schemas.microsoft.com/office/drawing/2014/main" id="{CAA46E08-FC41-F3CC-6A8C-32A95BAB10AF}"/>
              </a:ext>
            </a:extLst>
          </p:cNvPr>
          <p:cNvPicPr>
            <a:picLocks noChangeAspect="1"/>
          </p:cNvPicPr>
          <p:nvPr/>
        </p:nvPicPr>
        <p:blipFill>
          <a:blip r:embed="rId2"/>
          <a:stretch>
            <a:fillRect/>
          </a:stretch>
        </p:blipFill>
        <p:spPr>
          <a:xfrm>
            <a:off x="10235494" y="7952"/>
            <a:ext cx="1956506" cy="1997587"/>
          </a:xfrm>
          <a:prstGeom prst="rect">
            <a:avLst/>
          </a:prstGeom>
        </p:spPr>
      </p:pic>
    </p:spTree>
    <p:extLst>
      <p:ext uri="{BB962C8B-B14F-4D97-AF65-F5344CB8AC3E}">
        <p14:creationId xmlns:p14="http://schemas.microsoft.com/office/powerpoint/2010/main" val="11351039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ntense wildfire activity in southwestern Europe amid heatwaves and dry  conditions | Copernicus">
            <a:extLst>
              <a:ext uri="{FF2B5EF4-FFF2-40B4-BE49-F238E27FC236}">
                <a16:creationId xmlns:a16="http://schemas.microsoft.com/office/drawing/2014/main" id="{E3C9FCBB-EFBA-2EBF-AE24-8894D71B7A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4" b="321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F106A10-8E32-37B8-1DA7-B8EFD55B6AD8}"/>
              </a:ext>
            </a:extLst>
          </p:cNvPr>
          <p:cNvSpPr>
            <a:spLocks noGrp="1"/>
          </p:cNvSpPr>
          <p:nvPr>
            <p:ph type="title"/>
          </p:nvPr>
        </p:nvSpPr>
        <p:spPr>
          <a:xfrm>
            <a:off x="3577506" y="414185"/>
            <a:ext cx="10515600" cy="1325563"/>
          </a:xfrm>
        </p:spPr>
        <p:txBody>
          <a:bodyPr>
            <a:normAutofit fontScale="90000"/>
          </a:bodyPr>
          <a:lstStyle/>
          <a:p>
            <a:br>
              <a:rPr lang="en-GB" sz="6600" b="1" i="1" dirty="0">
                <a:solidFill>
                  <a:srgbClr val="FFFF00"/>
                </a:solidFill>
                <a:latin typeface="Adelle Sans Devanagari" panose="02000503000000020004" pitchFamily="2" charset="-78"/>
                <a:cs typeface="Adelle Sans Devanagari" panose="02000503000000020004" pitchFamily="2" charset="-78"/>
              </a:rPr>
            </a:br>
            <a:r>
              <a:rPr lang="en-GB" sz="6600" b="1" i="1" dirty="0">
                <a:solidFill>
                  <a:srgbClr val="FFFF00"/>
                </a:solidFill>
                <a:latin typeface="Adelle Sans Devanagari" panose="02000503000000020004" pitchFamily="2" charset="-78"/>
                <a:cs typeface="Adelle Sans Devanagari" panose="02000503000000020004" pitchFamily="2" charset="-78"/>
              </a:rPr>
              <a:t>Questions?</a:t>
            </a:r>
            <a:br>
              <a:rPr lang="en-GB" sz="6600" b="1" i="1" dirty="0">
                <a:solidFill>
                  <a:srgbClr val="FFFF00"/>
                </a:solidFill>
                <a:latin typeface="Adelle Sans Devanagari" panose="02000503000000020004" pitchFamily="2" charset="-78"/>
                <a:cs typeface="Adelle Sans Devanagari" panose="02000503000000020004" pitchFamily="2" charset="-78"/>
              </a:rPr>
            </a:br>
            <a:br>
              <a:rPr lang="en-GB" sz="6600" b="1" i="1" dirty="0">
                <a:solidFill>
                  <a:srgbClr val="FFFF00"/>
                </a:solidFill>
                <a:latin typeface="Adelle Sans Devanagari" panose="02000503000000020004" pitchFamily="2" charset="-78"/>
                <a:cs typeface="Adelle Sans Devanagari" panose="02000503000000020004" pitchFamily="2" charset="-78"/>
              </a:rPr>
            </a:br>
            <a:r>
              <a:rPr lang="en-GB" sz="6600" b="1" i="1" dirty="0">
                <a:solidFill>
                  <a:srgbClr val="FFFF00"/>
                </a:solidFill>
                <a:latin typeface="Adelle Sans Devanagari" panose="02000503000000020004" pitchFamily="2" charset="-78"/>
                <a:cs typeface="Adelle Sans Devanagari" panose="02000503000000020004" pitchFamily="2" charset="-78"/>
              </a:rPr>
              <a:t>Thank You</a:t>
            </a:r>
          </a:p>
        </p:txBody>
      </p:sp>
    </p:spTree>
    <p:extLst>
      <p:ext uri="{BB962C8B-B14F-4D97-AF65-F5344CB8AC3E}">
        <p14:creationId xmlns:p14="http://schemas.microsoft.com/office/powerpoint/2010/main" val="2083379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A0D31-65D3-BC09-D820-4ACF57A767FF}"/>
              </a:ext>
            </a:extLst>
          </p:cNvPr>
          <p:cNvSpPr>
            <a:spLocks noGrp="1"/>
          </p:cNvSpPr>
          <p:nvPr>
            <p:ph type="title"/>
          </p:nvPr>
        </p:nvSpPr>
        <p:spPr>
          <a:xfrm>
            <a:off x="135468" y="315907"/>
            <a:ext cx="10515600" cy="1325563"/>
          </a:xfrm>
        </p:spPr>
        <p:txBody>
          <a:bodyPr/>
          <a:lstStyle/>
          <a:p>
            <a:r>
              <a:rPr lang="en-GB" b="1" dirty="0">
                <a:latin typeface="Adelle Sans Devanagari" panose="02000503000000020004" pitchFamily="2" charset="-78"/>
                <a:cs typeface="Adelle Sans Devanagari" panose="02000503000000020004" pitchFamily="2" charset="-78"/>
              </a:rPr>
              <a:t>Objectives and Overview</a:t>
            </a:r>
          </a:p>
        </p:txBody>
      </p:sp>
      <p:sp>
        <p:nvSpPr>
          <p:cNvPr id="3" name="Content Placeholder 2">
            <a:extLst>
              <a:ext uri="{FF2B5EF4-FFF2-40B4-BE49-F238E27FC236}">
                <a16:creationId xmlns:a16="http://schemas.microsoft.com/office/drawing/2014/main" id="{D13EC4D6-4867-28DA-04BC-27E7F165012B}"/>
              </a:ext>
            </a:extLst>
          </p:cNvPr>
          <p:cNvSpPr>
            <a:spLocks noGrp="1"/>
          </p:cNvSpPr>
          <p:nvPr>
            <p:ph idx="1"/>
          </p:nvPr>
        </p:nvSpPr>
        <p:spPr>
          <a:xfrm>
            <a:off x="135468" y="1957377"/>
            <a:ext cx="12056532" cy="4351338"/>
          </a:xfrm>
        </p:spPr>
        <p:txBody>
          <a:bodyPr/>
          <a:lstStyle/>
          <a:p>
            <a:pPr marL="0" indent="0" algn="l">
              <a:buNone/>
            </a:pPr>
            <a:r>
              <a:rPr lang="en-GB" b="1" dirty="0">
                <a:solidFill>
                  <a:srgbClr val="000000"/>
                </a:solidFill>
                <a:latin typeface="Adelle Sans Devanagari" panose="02000503000000020004" pitchFamily="2" charset="-78"/>
                <a:cs typeface="Adelle Sans Devanagari" panose="02000503000000020004" pitchFamily="2" charset="-78"/>
              </a:rPr>
              <a:t>Objective</a:t>
            </a:r>
            <a:r>
              <a:rPr lang="en-GB" b="0" i="0" u="none" strike="noStrike" dirty="0">
                <a:solidFill>
                  <a:srgbClr val="000000"/>
                </a:solidFill>
                <a:effectLst/>
                <a:latin typeface="Adelle Sans Devanagari" panose="02000503000000020004" pitchFamily="2" charset="-78"/>
                <a:cs typeface="Adelle Sans Devanagari" panose="02000503000000020004" pitchFamily="2" charset="-78"/>
              </a:rPr>
              <a:t>:</a:t>
            </a:r>
            <a:br>
              <a:rPr lang="en-GB" b="0" i="0" u="none" strike="noStrike" dirty="0">
                <a:solidFill>
                  <a:srgbClr val="000000"/>
                </a:solidFill>
                <a:effectLst/>
                <a:latin typeface="Adelle Sans Devanagari" panose="02000503000000020004" pitchFamily="2" charset="-78"/>
                <a:cs typeface="Adelle Sans Devanagari" panose="02000503000000020004" pitchFamily="2" charset="-78"/>
              </a:rPr>
            </a:br>
            <a:r>
              <a:rPr lang="en-GB" b="0" i="0" u="none" strike="noStrike" dirty="0">
                <a:solidFill>
                  <a:srgbClr val="000000"/>
                </a:solidFill>
                <a:effectLst/>
                <a:latin typeface="Adelle Sans Devanagari" panose="02000503000000020004" pitchFamily="2" charset="-78"/>
                <a:cs typeface="Adelle Sans Devanagari" panose="02000503000000020004" pitchFamily="2" charset="-78"/>
              </a:rPr>
              <a:t>Harness machine learning to predict weather trends in Europe, focusing on abnormal weather shifts, long-term changes, and identifying safer regions.</a:t>
            </a:r>
          </a:p>
          <a:p>
            <a:pPr marL="0" indent="0" algn="l">
              <a:buNone/>
            </a:pPr>
            <a:r>
              <a:rPr lang="en-GB" b="1" dirty="0">
                <a:solidFill>
                  <a:srgbClr val="000000"/>
                </a:solidFill>
                <a:latin typeface="Adelle Sans Devanagari" panose="02000503000000020004" pitchFamily="2" charset="-78"/>
                <a:cs typeface="Adelle Sans Devanagari" panose="02000503000000020004" pitchFamily="2" charset="-78"/>
              </a:rPr>
              <a:t> Overview</a:t>
            </a:r>
            <a:r>
              <a:rPr lang="en-GB" b="0" i="0" u="none" strike="noStrike" dirty="0">
                <a:solidFill>
                  <a:srgbClr val="000000"/>
                </a:solidFill>
                <a:effectLst/>
                <a:latin typeface="Adelle Sans Devanagari" panose="02000503000000020004" pitchFamily="2" charset="-78"/>
                <a:cs typeface="Adelle Sans Devanagari" panose="02000503000000020004" pitchFamily="2" charset="-78"/>
              </a:rPr>
              <a:t>:</a:t>
            </a:r>
          </a:p>
          <a:p>
            <a:pPr algn="l">
              <a:buFont typeface="Arial" panose="020B0604020202020204" pitchFamily="34" charset="0"/>
              <a:buChar char="•"/>
            </a:pPr>
            <a:r>
              <a:rPr lang="en-GB" b="0" i="0" u="none" strike="noStrike" dirty="0">
                <a:solidFill>
                  <a:srgbClr val="000000"/>
                </a:solidFill>
                <a:effectLst/>
                <a:latin typeface="Adelle Sans Devanagari" panose="02000503000000020004" pitchFamily="2" charset="-78"/>
                <a:cs typeface="Adelle Sans Devanagari" panose="02000503000000020004" pitchFamily="2" charset="-78"/>
              </a:rPr>
              <a:t>Build models based on historical weather data.</a:t>
            </a:r>
          </a:p>
          <a:p>
            <a:pPr algn="l">
              <a:buFont typeface="Arial" panose="020B0604020202020204" pitchFamily="34" charset="0"/>
              <a:buChar char="•"/>
            </a:pPr>
            <a:r>
              <a:rPr lang="en-GB" b="0" i="0" u="none" strike="noStrike" dirty="0">
                <a:solidFill>
                  <a:srgbClr val="000000"/>
                </a:solidFill>
                <a:effectLst/>
                <a:latin typeface="Adelle Sans Devanagari" panose="02000503000000020004" pitchFamily="2" charset="-78"/>
                <a:cs typeface="Adelle Sans Devanagari" panose="02000503000000020004" pitchFamily="2" charset="-78"/>
              </a:rPr>
              <a:t>Utilise predictive techniques to understand potential future weather risks.</a:t>
            </a:r>
          </a:p>
          <a:p>
            <a:pPr algn="l">
              <a:buFont typeface="Arial" panose="020B0604020202020204" pitchFamily="34" charset="0"/>
              <a:buChar char="•"/>
            </a:pPr>
            <a:r>
              <a:rPr lang="en-GB" b="0" i="0" u="none" strike="noStrike" dirty="0">
                <a:solidFill>
                  <a:srgbClr val="000000"/>
                </a:solidFill>
                <a:effectLst/>
                <a:latin typeface="Adelle Sans Devanagari" panose="02000503000000020004" pitchFamily="2" charset="-78"/>
                <a:cs typeface="Adelle Sans Devanagari" panose="02000503000000020004" pitchFamily="2" charset="-78"/>
              </a:rPr>
              <a:t>Prioritise regions based on risk factors derived from predictions.</a:t>
            </a:r>
          </a:p>
          <a:p>
            <a:endParaRPr lang="en-GB" dirty="0"/>
          </a:p>
        </p:txBody>
      </p:sp>
      <p:pic>
        <p:nvPicPr>
          <p:cNvPr id="5" name="Picture 4">
            <a:extLst>
              <a:ext uri="{FF2B5EF4-FFF2-40B4-BE49-F238E27FC236}">
                <a16:creationId xmlns:a16="http://schemas.microsoft.com/office/drawing/2014/main" id="{910C0CCD-ECDB-9FF3-41C2-36637390F91C}"/>
              </a:ext>
            </a:extLst>
          </p:cNvPr>
          <p:cNvPicPr>
            <a:picLocks noChangeAspect="1"/>
          </p:cNvPicPr>
          <p:nvPr/>
        </p:nvPicPr>
        <p:blipFill>
          <a:blip r:embed="rId2"/>
          <a:stretch>
            <a:fillRect/>
          </a:stretch>
        </p:blipFill>
        <p:spPr>
          <a:xfrm>
            <a:off x="10284178" y="1"/>
            <a:ext cx="1907822" cy="1957376"/>
          </a:xfrm>
          <a:prstGeom prst="rect">
            <a:avLst/>
          </a:prstGeom>
        </p:spPr>
      </p:pic>
    </p:spTree>
    <p:extLst>
      <p:ext uri="{BB962C8B-B14F-4D97-AF65-F5344CB8AC3E}">
        <p14:creationId xmlns:p14="http://schemas.microsoft.com/office/powerpoint/2010/main" val="2220721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5D926-71E1-69BA-A0E0-788324E69EEB}"/>
              </a:ext>
            </a:extLst>
          </p:cNvPr>
          <p:cNvSpPr>
            <a:spLocks noGrp="1"/>
          </p:cNvSpPr>
          <p:nvPr>
            <p:ph type="title"/>
          </p:nvPr>
        </p:nvSpPr>
        <p:spPr>
          <a:xfrm>
            <a:off x="105104" y="102367"/>
            <a:ext cx="11981794" cy="1325563"/>
          </a:xfrm>
        </p:spPr>
        <p:txBody>
          <a:bodyPr/>
          <a:lstStyle/>
          <a:p>
            <a:r>
              <a:rPr lang="en-US" b="1" i="0" u="none" strike="noStrike" dirty="0">
                <a:solidFill>
                  <a:srgbClr val="C00000"/>
                </a:solidFill>
                <a:effectLst/>
                <a:latin typeface="Adelle Sans Devanagari" panose="02000503000000020004" pitchFamily="2" charset="-78"/>
                <a:cs typeface="Adelle Sans Devanagari" panose="02000503000000020004" pitchFamily="2" charset="-78"/>
              </a:rPr>
              <a:t>Algorithm Overview</a:t>
            </a: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 </a:t>
            </a:r>
            <a:r>
              <a:rPr lang="en-US" b="1" i="0" u="none" strike="noStrike" dirty="0">
                <a:solidFill>
                  <a:srgbClr val="0045C8"/>
                </a:solidFill>
                <a:effectLst/>
                <a:latin typeface="Adelle Sans Devanagari" panose="02000503000000020004" pitchFamily="2" charset="-78"/>
                <a:cs typeface="Adelle Sans Devanagari" panose="02000503000000020004" pitchFamily="2" charset="-78"/>
              </a:rPr>
              <a:t>Machine Learning Tools</a:t>
            </a:r>
            <a:endParaRPr lang="en-GB" b="1" dirty="0">
              <a:solidFill>
                <a:srgbClr val="0045C8"/>
              </a:solidFill>
              <a:latin typeface="Adelle Sans Devanagari" panose="02000503000000020004" pitchFamily="2" charset="-78"/>
              <a:cs typeface="Adelle Sans Devanagari" panose="02000503000000020004" pitchFamily="2" charset="-78"/>
            </a:endParaRPr>
          </a:p>
        </p:txBody>
      </p:sp>
      <p:sp>
        <p:nvSpPr>
          <p:cNvPr id="3" name="Content Placeholder 2">
            <a:extLst>
              <a:ext uri="{FF2B5EF4-FFF2-40B4-BE49-F238E27FC236}">
                <a16:creationId xmlns:a16="http://schemas.microsoft.com/office/drawing/2014/main" id="{F5B20C9C-1F17-2DF0-6828-3162754B1199}"/>
              </a:ext>
            </a:extLst>
          </p:cNvPr>
          <p:cNvSpPr>
            <a:spLocks noGrp="1"/>
          </p:cNvSpPr>
          <p:nvPr>
            <p:ph idx="1"/>
          </p:nvPr>
        </p:nvSpPr>
        <p:spPr>
          <a:xfrm>
            <a:off x="105104" y="1585974"/>
            <a:ext cx="3993931" cy="4351338"/>
          </a:xfrm>
        </p:spPr>
        <p:txBody>
          <a:bodyPr>
            <a:normAutofit/>
          </a:bodyPr>
          <a:lstStyle/>
          <a:p>
            <a:pPr marL="0" indent="0" algn="l">
              <a:buNone/>
            </a:pPr>
            <a:r>
              <a:rPr lang="en-US" sz="2600" b="1" i="0" u="none" strike="noStrike" dirty="0">
                <a:solidFill>
                  <a:srgbClr val="000000"/>
                </a:solidFill>
                <a:effectLst/>
                <a:latin typeface="Adelle Sans Devanagari" panose="02000503000000020004" pitchFamily="2" charset="-78"/>
                <a:cs typeface="Adelle Sans Devanagari" panose="02000503000000020004" pitchFamily="2" charset="-78"/>
              </a:rPr>
              <a:t>Random Forests</a:t>
            </a:r>
          </a:p>
          <a:p>
            <a:pPr marL="0" indent="0" algn="l">
              <a:buNone/>
            </a:pPr>
            <a:r>
              <a:rPr lang="en-US" sz="2600" b="1" i="0" u="none" strike="noStrike" dirty="0">
                <a:solidFill>
                  <a:srgbClr val="000000"/>
                </a:solidFill>
                <a:effectLst/>
                <a:latin typeface="Adelle Sans Devanagari" panose="02000503000000020004" pitchFamily="2" charset="-78"/>
                <a:cs typeface="Adelle Sans Devanagari" panose="02000503000000020004" pitchFamily="2" charset="-78"/>
              </a:rPr>
              <a:t>How they Work</a:t>
            </a:r>
            <a:r>
              <a:rPr lang="en-US" sz="2600" b="0" i="0" u="none" strike="noStrike" dirty="0">
                <a:solidFill>
                  <a:srgbClr val="000000"/>
                </a:solidFill>
                <a:effectLst/>
                <a:latin typeface="Adelle Sans Devanagari" panose="02000503000000020004" pitchFamily="2" charset="-78"/>
                <a:cs typeface="Adelle Sans Devanagari" panose="02000503000000020004" pitchFamily="2" charset="-78"/>
              </a:rPr>
              <a:t>: The model randomly selects subsets of the data and features to create individual decision trees, and the predictions from these trees are combined to form the final output</a:t>
            </a:r>
          </a:p>
          <a:p>
            <a:pPr marL="0" indent="0">
              <a:buNone/>
            </a:pPr>
            <a:br>
              <a:rPr lang="en-US" dirty="0"/>
            </a:br>
            <a:endParaRPr lang="en-GB" dirty="0"/>
          </a:p>
        </p:txBody>
      </p:sp>
      <p:sp>
        <p:nvSpPr>
          <p:cNvPr id="4" name="TextBox 3">
            <a:extLst>
              <a:ext uri="{FF2B5EF4-FFF2-40B4-BE49-F238E27FC236}">
                <a16:creationId xmlns:a16="http://schemas.microsoft.com/office/drawing/2014/main" id="{3C35A64D-0F11-BFB2-4695-B70399458140}"/>
              </a:ext>
            </a:extLst>
          </p:cNvPr>
          <p:cNvSpPr txBox="1"/>
          <p:nvPr/>
        </p:nvSpPr>
        <p:spPr>
          <a:xfrm>
            <a:off x="4246179" y="1427930"/>
            <a:ext cx="3699641" cy="5170646"/>
          </a:xfrm>
          <a:prstGeom prst="rect">
            <a:avLst/>
          </a:prstGeom>
          <a:noFill/>
        </p:spPr>
        <p:txBody>
          <a:bodyPr wrap="square" rtlCol="0">
            <a:spAutoFit/>
          </a:bodyPr>
          <a:lstStyle/>
          <a:p>
            <a:pPr algn="l"/>
            <a:r>
              <a:rPr lang="en-US" sz="2400" b="1" i="0" u="none" strike="noStrike" dirty="0">
                <a:solidFill>
                  <a:srgbClr val="000000"/>
                </a:solidFill>
                <a:effectLst/>
                <a:latin typeface="Adelle Sans Devanagari" panose="02000503000000020004" pitchFamily="2" charset="-78"/>
                <a:cs typeface="Adelle Sans Devanagari" panose="02000503000000020004" pitchFamily="2" charset="-78"/>
              </a:rPr>
              <a:t>CNN (Convolutional Neural Networks)</a:t>
            </a:r>
          </a:p>
          <a:p>
            <a:pPr algn="l"/>
            <a:r>
              <a:rPr lang="en-US" sz="2400" b="1" i="0" u="none" strike="noStrike" dirty="0">
                <a:solidFill>
                  <a:srgbClr val="000000"/>
                </a:solidFill>
                <a:effectLst/>
                <a:latin typeface="Adelle Sans Devanagari" panose="02000503000000020004" pitchFamily="2" charset="-78"/>
                <a:cs typeface="Adelle Sans Devanagari" panose="02000503000000020004" pitchFamily="2" charset="-78"/>
              </a:rPr>
              <a:t>How they Work</a:t>
            </a:r>
            <a:r>
              <a:rPr lang="en-US" sz="2400" b="0" i="0" u="none" strike="noStrike" dirty="0">
                <a:solidFill>
                  <a:srgbClr val="000000"/>
                </a:solidFill>
                <a:effectLst/>
                <a:latin typeface="Adelle Sans Devanagari" panose="02000503000000020004" pitchFamily="2" charset="-78"/>
                <a:cs typeface="Adelle Sans Devanagari" panose="02000503000000020004" pitchFamily="2" charset="-78"/>
              </a:rPr>
              <a:t>: CNNs use convolutional layers to automatically detect important features in the input data. For example, in image data, a CNN could learn to </a:t>
            </a:r>
            <a:r>
              <a:rPr lang="en-US" sz="2400" b="0" i="0" u="none" strike="noStrike" dirty="0" err="1">
                <a:solidFill>
                  <a:srgbClr val="000000"/>
                </a:solidFill>
                <a:effectLst/>
                <a:latin typeface="Adelle Sans Devanagari" panose="02000503000000020004" pitchFamily="2" charset="-78"/>
                <a:cs typeface="Adelle Sans Devanagari" panose="02000503000000020004" pitchFamily="2" charset="-78"/>
              </a:rPr>
              <a:t>recognise</a:t>
            </a:r>
            <a:r>
              <a:rPr lang="en-US" sz="2400" b="0" i="0" u="none" strike="noStrike" dirty="0">
                <a:solidFill>
                  <a:srgbClr val="000000"/>
                </a:solidFill>
                <a:effectLst/>
                <a:latin typeface="Adelle Sans Devanagari" panose="02000503000000020004" pitchFamily="2" charset="-78"/>
                <a:cs typeface="Adelle Sans Devanagari" panose="02000503000000020004" pitchFamily="2" charset="-78"/>
              </a:rPr>
              <a:t> different cloud formations, which can be linked to specific weather conditions</a:t>
            </a:r>
          </a:p>
          <a:p>
            <a:endParaRPr lang="en-GB" dirty="0"/>
          </a:p>
        </p:txBody>
      </p:sp>
      <p:sp>
        <p:nvSpPr>
          <p:cNvPr id="5" name="TextBox 4">
            <a:extLst>
              <a:ext uri="{FF2B5EF4-FFF2-40B4-BE49-F238E27FC236}">
                <a16:creationId xmlns:a16="http://schemas.microsoft.com/office/drawing/2014/main" id="{BEA335DE-F4D5-ECF3-51A4-3AE6B2CFEF0F}"/>
              </a:ext>
            </a:extLst>
          </p:cNvPr>
          <p:cNvSpPr txBox="1"/>
          <p:nvPr/>
        </p:nvSpPr>
        <p:spPr>
          <a:xfrm>
            <a:off x="8376745" y="1418127"/>
            <a:ext cx="3783725" cy="5539978"/>
          </a:xfrm>
          <a:prstGeom prst="rect">
            <a:avLst/>
          </a:prstGeom>
          <a:noFill/>
        </p:spPr>
        <p:txBody>
          <a:bodyPr wrap="square" rtlCol="0">
            <a:spAutoFit/>
          </a:bodyPr>
          <a:lstStyle/>
          <a:p>
            <a:pPr algn="l"/>
            <a:r>
              <a:rPr lang="en-US" sz="2400" b="1" i="0" u="none" strike="noStrike" dirty="0">
                <a:solidFill>
                  <a:srgbClr val="000000"/>
                </a:solidFill>
                <a:effectLst/>
                <a:latin typeface="Adelle Sans Devanagari" panose="02000503000000020004" pitchFamily="2" charset="-78"/>
                <a:cs typeface="Adelle Sans Devanagari" panose="02000503000000020004" pitchFamily="2" charset="-78"/>
              </a:rPr>
              <a:t>RNN (Recurrent Neural Networks)</a:t>
            </a:r>
          </a:p>
          <a:p>
            <a:pPr algn="l"/>
            <a:br>
              <a:rPr lang="en-US" sz="2400" b="0" i="0" u="none" strike="noStrike" dirty="0">
                <a:solidFill>
                  <a:srgbClr val="000000"/>
                </a:solidFill>
                <a:effectLst/>
                <a:latin typeface="Adelle Sans Devanagari" panose="02000503000000020004" pitchFamily="2" charset="-78"/>
                <a:cs typeface="Adelle Sans Devanagari" panose="02000503000000020004" pitchFamily="2" charset="-78"/>
              </a:rPr>
            </a:br>
            <a:r>
              <a:rPr lang="en-US" sz="2400" b="1" i="0" u="none" strike="noStrike" dirty="0">
                <a:solidFill>
                  <a:srgbClr val="000000"/>
                </a:solidFill>
                <a:effectLst/>
                <a:latin typeface="Adelle Sans Devanagari" panose="02000503000000020004" pitchFamily="2" charset="-78"/>
                <a:cs typeface="Adelle Sans Devanagari" panose="02000503000000020004" pitchFamily="2" charset="-78"/>
              </a:rPr>
              <a:t>How </a:t>
            </a:r>
            <a:r>
              <a:rPr lang="en-US" sz="2400" b="1" dirty="0">
                <a:solidFill>
                  <a:srgbClr val="000000"/>
                </a:solidFill>
                <a:latin typeface="Adelle Sans Devanagari" panose="02000503000000020004" pitchFamily="2" charset="-78"/>
                <a:cs typeface="Adelle Sans Devanagari" panose="02000503000000020004" pitchFamily="2" charset="-78"/>
              </a:rPr>
              <a:t>they </a:t>
            </a:r>
            <a:r>
              <a:rPr lang="en-US" sz="2400" b="1" i="0" u="none" strike="noStrike" dirty="0">
                <a:solidFill>
                  <a:srgbClr val="000000"/>
                </a:solidFill>
                <a:effectLst/>
                <a:latin typeface="Adelle Sans Devanagari" panose="02000503000000020004" pitchFamily="2" charset="-78"/>
                <a:cs typeface="Adelle Sans Devanagari" panose="02000503000000020004" pitchFamily="2" charset="-78"/>
              </a:rPr>
              <a:t>Work</a:t>
            </a:r>
            <a:r>
              <a:rPr lang="en-US" sz="2400" b="0" i="0" u="none" strike="noStrike" dirty="0">
                <a:solidFill>
                  <a:srgbClr val="000000"/>
                </a:solidFill>
                <a:effectLst/>
                <a:latin typeface="Adelle Sans Devanagari" panose="02000503000000020004" pitchFamily="2" charset="-78"/>
                <a:cs typeface="Adelle Sans Devanagari" panose="02000503000000020004" pitchFamily="2" charset="-78"/>
              </a:rPr>
              <a:t>: Unlike traditional neural networks, RNNs have loops in their architecture, allowing them to maintain memory of previous inputs. This makes them effective at capturing the temporal relationships between sequential data points</a:t>
            </a:r>
            <a:br>
              <a:rPr lang="en-US" dirty="0"/>
            </a:br>
            <a:endParaRPr lang="en-GB" dirty="0"/>
          </a:p>
        </p:txBody>
      </p:sp>
    </p:spTree>
    <p:extLst>
      <p:ext uri="{BB962C8B-B14F-4D97-AF65-F5344CB8AC3E}">
        <p14:creationId xmlns:p14="http://schemas.microsoft.com/office/powerpoint/2010/main" val="2030704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1939-670D-A1F8-87F7-E92AAE4CF47F}"/>
              </a:ext>
            </a:extLst>
          </p:cNvPr>
          <p:cNvSpPr>
            <a:spLocks noGrp="1"/>
          </p:cNvSpPr>
          <p:nvPr>
            <p:ph type="title"/>
          </p:nvPr>
        </p:nvSpPr>
        <p:spPr>
          <a:xfrm>
            <a:off x="152205" y="656648"/>
            <a:ext cx="10583527" cy="1325563"/>
          </a:xfrm>
        </p:spPr>
        <p:txBody>
          <a:bodyPr>
            <a:normAutofit fontScale="90000"/>
          </a:bodyPr>
          <a:lstStyle/>
          <a:p>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Thought Experiment 1 - Identifying Deviations in Weather Patterns</a:t>
            </a:r>
            <a:br>
              <a:rPr lang="en-US" b="1" i="0" u="none" strike="noStrike" dirty="0">
                <a:solidFill>
                  <a:srgbClr val="000000"/>
                </a:solidFill>
                <a:effectLst/>
              </a:rPr>
            </a:br>
            <a:br>
              <a:rPr lang="en-US" b="1" i="0" u="none" strike="noStrike" dirty="0">
                <a:solidFill>
                  <a:srgbClr val="000000"/>
                </a:solidFill>
                <a:effectLst/>
              </a:rPr>
            </a:br>
            <a:endParaRPr lang="en-GB" dirty="0"/>
          </a:p>
        </p:txBody>
      </p:sp>
      <p:sp>
        <p:nvSpPr>
          <p:cNvPr id="3" name="Content Placeholder 2">
            <a:extLst>
              <a:ext uri="{FF2B5EF4-FFF2-40B4-BE49-F238E27FC236}">
                <a16:creationId xmlns:a16="http://schemas.microsoft.com/office/drawing/2014/main" id="{221E00F3-8B8B-EA2B-DF59-92C005FD4618}"/>
              </a:ext>
            </a:extLst>
          </p:cNvPr>
          <p:cNvSpPr>
            <a:spLocks noGrp="1"/>
          </p:cNvSpPr>
          <p:nvPr>
            <p:ph idx="1"/>
          </p:nvPr>
        </p:nvSpPr>
        <p:spPr>
          <a:xfrm>
            <a:off x="152206" y="2295215"/>
            <a:ext cx="12039794" cy="4351338"/>
          </a:xfrm>
        </p:spPr>
        <p:txBody>
          <a:bodyPr>
            <a:normAutofit/>
          </a:bodyPr>
          <a:lstStyle/>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Concept</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Investigate deviations from historical weather norms to understand climate shifts in Europe.</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Data Needed</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Historical weather data (100+ years).</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Algorithms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a:t>
            </a:r>
          </a:p>
          <a:p>
            <a:pPr marL="742950" lvl="1" indent="-285750" algn="l">
              <a:buFont typeface="Arial" panose="020B0604020202020204" pitchFamily="34" charset="0"/>
              <a:buChar char="•"/>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Random Forests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For feature importance and anomaly detection.</a:t>
            </a:r>
          </a:p>
          <a:p>
            <a:pPr marL="742950" lvl="1" indent="-285750" algn="l">
              <a:buFont typeface="Arial" panose="020B0604020202020204" pitchFamily="34" charset="0"/>
              <a:buChar char="•"/>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CNNs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a:t>
            </a:r>
            <a:r>
              <a:rPr lang="en-US" b="0" i="0" u="none" strike="noStrike" dirty="0" err="1">
                <a:solidFill>
                  <a:srgbClr val="000000"/>
                </a:solidFill>
                <a:effectLst/>
                <a:latin typeface="Adelle Sans Devanagari" panose="02000503000000020004" pitchFamily="2" charset="-78"/>
                <a:cs typeface="Adelle Sans Devanagari" panose="02000503000000020004" pitchFamily="2" charset="-78"/>
              </a:rPr>
              <a:t>Analyse</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spatial deviations in weather conditions across Europe.</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Visual</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A small heatmap showing historical weather anomaly distribution.</a:t>
            </a:r>
          </a:p>
          <a:p>
            <a:endParaRPr lang="en-GB" dirty="0"/>
          </a:p>
        </p:txBody>
      </p:sp>
      <p:pic>
        <p:nvPicPr>
          <p:cNvPr id="5" name="Picture 4">
            <a:extLst>
              <a:ext uri="{FF2B5EF4-FFF2-40B4-BE49-F238E27FC236}">
                <a16:creationId xmlns:a16="http://schemas.microsoft.com/office/drawing/2014/main" id="{DFFD6B48-09D4-7D8A-239B-872BF4C3F040}"/>
              </a:ext>
            </a:extLst>
          </p:cNvPr>
          <p:cNvPicPr>
            <a:picLocks noChangeAspect="1"/>
          </p:cNvPicPr>
          <p:nvPr/>
        </p:nvPicPr>
        <p:blipFill>
          <a:blip r:embed="rId2"/>
          <a:stretch>
            <a:fillRect/>
          </a:stretch>
        </p:blipFill>
        <p:spPr>
          <a:xfrm>
            <a:off x="10374489" y="0"/>
            <a:ext cx="1817511" cy="1860901"/>
          </a:xfrm>
          <a:prstGeom prst="rect">
            <a:avLst/>
          </a:prstGeom>
        </p:spPr>
      </p:pic>
    </p:spTree>
    <p:extLst>
      <p:ext uri="{BB962C8B-B14F-4D97-AF65-F5344CB8AC3E}">
        <p14:creationId xmlns:p14="http://schemas.microsoft.com/office/powerpoint/2010/main" val="385529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8B1FB-518D-809A-1341-01DE35F08B5D}"/>
              </a:ext>
            </a:extLst>
          </p:cNvPr>
          <p:cNvSpPr>
            <a:spLocks noGrp="1"/>
          </p:cNvSpPr>
          <p:nvPr>
            <p:ph type="title"/>
          </p:nvPr>
        </p:nvSpPr>
        <p:spPr>
          <a:xfrm>
            <a:off x="77265" y="411057"/>
            <a:ext cx="11227676" cy="1325563"/>
          </a:xfrm>
        </p:spPr>
        <p:txBody>
          <a:bodyPr>
            <a:normAutofit fontScale="90000"/>
          </a:bodyPr>
          <a:lstStyle/>
          <a:p>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Thought Experiment 2 - </a:t>
            </a:r>
            <a:r>
              <a:rPr lang="en-US" b="1" i="0" u="none" strike="noStrike" dirty="0" err="1">
                <a:solidFill>
                  <a:srgbClr val="000000"/>
                </a:solidFill>
                <a:effectLst/>
                <a:latin typeface="Adelle Sans Devanagari" panose="02000503000000020004" pitchFamily="2" charset="-78"/>
                <a:cs typeface="Adelle Sans Devanagari" panose="02000503000000020004" pitchFamily="2" charset="-78"/>
              </a:rPr>
              <a:t>Analysing</a:t>
            </a: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 Trends in Unusual Weather</a:t>
            </a:r>
            <a:br>
              <a:rPr lang="en-US" b="1" i="0" u="none" strike="noStrike" dirty="0">
                <a:solidFill>
                  <a:srgbClr val="000000"/>
                </a:solidFill>
                <a:effectLst/>
              </a:rPr>
            </a:br>
            <a:endParaRPr lang="en-GB" dirty="0"/>
          </a:p>
        </p:txBody>
      </p:sp>
      <p:sp>
        <p:nvSpPr>
          <p:cNvPr id="3" name="Content Placeholder 2">
            <a:extLst>
              <a:ext uri="{FF2B5EF4-FFF2-40B4-BE49-F238E27FC236}">
                <a16:creationId xmlns:a16="http://schemas.microsoft.com/office/drawing/2014/main" id="{337DE86F-B753-6D93-E95C-A3B802C02386}"/>
              </a:ext>
            </a:extLst>
          </p:cNvPr>
          <p:cNvSpPr>
            <a:spLocks noGrp="1"/>
          </p:cNvSpPr>
          <p:nvPr>
            <p:ph idx="1"/>
          </p:nvPr>
        </p:nvSpPr>
        <p:spPr>
          <a:xfrm>
            <a:off x="77265" y="2175363"/>
            <a:ext cx="12037469" cy="4351338"/>
          </a:xfrm>
        </p:spPr>
        <p:txBody>
          <a:bodyPr>
            <a:normAutofit/>
          </a:bodyPr>
          <a:lstStyle/>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Concept</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a:t>
            </a:r>
            <a:r>
              <a:rPr lang="en-US" b="0" i="0" u="none" strike="noStrike" dirty="0" err="1">
                <a:solidFill>
                  <a:srgbClr val="000000"/>
                </a:solidFill>
                <a:effectLst/>
                <a:latin typeface="Adelle Sans Devanagari" panose="02000503000000020004" pitchFamily="2" charset="-78"/>
                <a:cs typeface="Adelle Sans Devanagari" panose="02000503000000020004" pitchFamily="2" charset="-78"/>
              </a:rPr>
              <a:t>Analyse</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whether unusual weather patterns (storms, heatwaves) are becoming more frequent and intense.</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Data Needed</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Time-series weather data for the past decades.</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Algorithms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a:t>
            </a:r>
          </a:p>
          <a:p>
            <a:pPr marL="742950" lvl="1" indent="-285750" algn="l">
              <a:buFont typeface="Arial" panose="020B0604020202020204" pitchFamily="34" charset="0"/>
              <a:buChar char="•"/>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LSTMs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For time-series trend analysis and long-term weather predictions.</a:t>
            </a:r>
          </a:p>
          <a:p>
            <a:pPr marL="742950" lvl="1" indent="-285750" algn="l">
              <a:buFont typeface="Arial" panose="020B0604020202020204" pitchFamily="34" charset="0"/>
              <a:buChar char="•"/>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Random Forests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For feature ranking and understanding influencing weather factors.</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Visual</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A line graph showing increasing trends of extreme weather events.</a:t>
            </a:r>
          </a:p>
          <a:p>
            <a:endParaRPr lang="en-GB" dirty="0"/>
          </a:p>
        </p:txBody>
      </p:sp>
      <p:pic>
        <p:nvPicPr>
          <p:cNvPr id="5" name="Picture 4">
            <a:extLst>
              <a:ext uri="{FF2B5EF4-FFF2-40B4-BE49-F238E27FC236}">
                <a16:creationId xmlns:a16="http://schemas.microsoft.com/office/drawing/2014/main" id="{57DA8EA8-08AE-D8D6-EFB7-685573F90D4E}"/>
              </a:ext>
            </a:extLst>
          </p:cNvPr>
          <p:cNvPicPr>
            <a:picLocks noChangeAspect="1"/>
          </p:cNvPicPr>
          <p:nvPr/>
        </p:nvPicPr>
        <p:blipFill>
          <a:blip r:embed="rId2"/>
          <a:stretch>
            <a:fillRect/>
          </a:stretch>
        </p:blipFill>
        <p:spPr>
          <a:xfrm>
            <a:off x="10404313" y="0"/>
            <a:ext cx="1787687" cy="1873956"/>
          </a:xfrm>
          <a:prstGeom prst="rect">
            <a:avLst/>
          </a:prstGeom>
        </p:spPr>
      </p:pic>
    </p:spTree>
    <p:extLst>
      <p:ext uri="{BB962C8B-B14F-4D97-AF65-F5344CB8AC3E}">
        <p14:creationId xmlns:p14="http://schemas.microsoft.com/office/powerpoint/2010/main" val="2948892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63402-962B-3EF2-05B1-C7887BADD254}"/>
              </a:ext>
            </a:extLst>
          </p:cNvPr>
          <p:cNvSpPr>
            <a:spLocks noGrp="1"/>
          </p:cNvSpPr>
          <p:nvPr>
            <p:ph type="title"/>
          </p:nvPr>
        </p:nvSpPr>
        <p:spPr>
          <a:xfrm>
            <a:off x="1" y="437808"/>
            <a:ext cx="10464798" cy="1325563"/>
          </a:xfrm>
        </p:spPr>
        <p:txBody>
          <a:bodyPr>
            <a:normAutofit fontScale="90000"/>
          </a:bodyPr>
          <a:lstStyle/>
          <a:p>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Thought Experiment 3 - Projecting Future Climate Scenarios</a:t>
            </a:r>
            <a:br>
              <a:rPr lang="en-US" b="1" i="0" u="none" strike="noStrike" dirty="0">
                <a:solidFill>
                  <a:srgbClr val="000000"/>
                </a:solidFill>
                <a:effectLst/>
              </a:rPr>
            </a:br>
            <a:endParaRPr lang="en-GB" dirty="0"/>
          </a:p>
        </p:txBody>
      </p:sp>
      <p:sp>
        <p:nvSpPr>
          <p:cNvPr id="3" name="Content Placeholder 2">
            <a:extLst>
              <a:ext uri="{FF2B5EF4-FFF2-40B4-BE49-F238E27FC236}">
                <a16:creationId xmlns:a16="http://schemas.microsoft.com/office/drawing/2014/main" id="{FD4E1CF5-88AC-16E8-8FCE-A4E544AB61D0}"/>
              </a:ext>
            </a:extLst>
          </p:cNvPr>
          <p:cNvSpPr>
            <a:spLocks noGrp="1"/>
          </p:cNvSpPr>
          <p:nvPr>
            <p:ph idx="1"/>
          </p:nvPr>
        </p:nvSpPr>
        <p:spPr>
          <a:xfrm>
            <a:off x="135467" y="2201179"/>
            <a:ext cx="12282310" cy="4351338"/>
          </a:xfrm>
        </p:spPr>
        <p:txBody>
          <a:bodyPr>
            <a:normAutofit/>
          </a:bodyPr>
          <a:lstStyle/>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Concept</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Simulate future weather patterns and predict which regions in Europe will be safe or at risk</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Data Needed</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a:t>
            </a:r>
          </a:p>
          <a:p>
            <a:pPr marL="742950" lvl="1" indent="-285750"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Historical and current weather data for prediction</a:t>
            </a:r>
          </a:p>
          <a:p>
            <a:pPr marL="742950" lvl="1" indent="-285750"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Geographic data and climate change projections</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Algorithms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a:t>
            </a:r>
          </a:p>
          <a:p>
            <a:pPr marL="742950" lvl="1" indent="-285750" algn="l">
              <a:buFont typeface="Arial" panose="020B0604020202020204" pitchFamily="34" charset="0"/>
              <a:buChar char="•"/>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GANs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Simulate future weather scenarios based on various climate factors</a:t>
            </a:r>
          </a:p>
          <a:p>
            <a:pPr marL="742950" lvl="1" indent="-285750" algn="l">
              <a:buFont typeface="Arial" panose="020B0604020202020204" pitchFamily="34" charset="0"/>
              <a:buChar char="•"/>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Decision Trees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For risk </a:t>
            </a:r>
            <a:r>
              <a:rPr lang="en-US" b="0" i="0" u="none" strike="noStrike" dirty="0" err="1">
                <a:solidFill>
                  <a:srgbClr val="000000"/>
                </a:solidFill>
                <a:effectLst/>
                <a:latin typeface="Adelle Sans Devanagari" panose="02000503000000020004" pitchFamily="2" charset="-78"/>
                <a:cs typeface="Adelle Sans Devanagari" panose="02000503000000020004" pitchFamily="2" charset="-78"/>
              </a:rPr>
              <a:t>categorisation</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of regions (high-risk vs. low-risk)</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Visual</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A decision tree showing the classification of European regions based on projected climate risk</a:t>
            </a:r>
          </a:p>
          <a:p>
            <a:endParaRPr lang="en-GB" dirty="0"/>
          </a:p>
        </p:txBody>
      </p:sp>
      <p:pic>
        <p:nvPicPr>
          <p:cNvPr id="5" name="Picture 4">
            <a:extLst>
              <a:ext uri="{FF2B5EF4-FFF2-40B4-BE49-F238E27FC236}">
                <a16:creationId xmlns:a16="http://schemas.microsoft.com/office/drawing/2014/main" id="{D5A43F92-E958-03FB-158E-CBB2D8210464}"/>
              </a:ext>
            </a:extLst>
          </p:cNvPr>
          <p:cNvPicPr>
            <a:picLocks noChangeAspect="1"/>
          </p:cNvPicPr>
          <p:nvPr/>
        </p:nvPicPr>
        <p:blipFill>
          <a:blip r:embed="rId2"/>
          <a:stretch>
            <a:fillRect/>
          </a:stretch>
        </p:blipFill>
        <p:spPr>
          <a:xfrm>
            <a:off x="10356485" y="0"/>
            <a:ext cx="1835516" cy="1873956"/>
          </a:xfrm>
          <a:prstGeom prst="rect">
            <a:avLst/>
          </a:prstGeom>
        </p:spPr>
      </p:pic>
    </p:spTree>
    <p:extLst>
      <p:ext uri="{BB962C8B-B14F-4D97-AF65-F5344CB8AC3E}">
        <p14:creationId xmlns:p14="http://schemas.microsoft.com/office/powerpoint/2010/main" val="464523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720E7-CD38-B672-AD37-606434B5EC00}"/>
              </a:ext>
            </a:extLst>
          </p:cNvPr>
          <p:cNvSpPr>
            <a:spLocks noGrp="1"/>
          </p:cNvSpPr>
          <p:nvPr>
            <p:ph type="title"/>
          </p:nvPr>
        </p:nvSpPr>
        <p:spPr>
          <a:xfrm>
            <a:off x="274203" y="194611"/>
            <a:ext cx="10515600" cy="1325563"/>
          </a:xfrm>
        </p:spPr>
        <p:txBody>
          <a:bodyPr/>
          <a:lstStyle/>
          <a:p>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Example: Predicting Future Weather Scenarios for Belgrade</a:t>
            </a:r>
            <a:endParaRPr lang="en-GB" b="1" dirty="0">
              <a:latin typeface="Adelle Sans Devanagari" panose="02000503000000020004" pitchFamily="2" charset="-78"/>
              <a:cs typeface="Adelle Sans Devanagari" panose="02000503000000020004" pitchFamily="2" charset="-78"/>
            </a:endParaRPr>
          </a:p>
        </p:txBody>
      </p:sp>
      <p:pic>
        <p:nvPicPr>
          <p:cNvPr id="5" name="Content Placeholder 4">
            <a:extLst>
              <a:ext uri="{FF2B5EF4-FFF2-40B4-BE49-F238E27FC236}">
                <a16:creationId xmlns:a16="http://schemas.microsoft.com/office/drawing/2014/main" id="{FD2ABA9D-E31A-D4A5-B4E5-5635F100FAA7}"/>
              </a:ext>
            </a:extLst>
          </p:cNvPr>
          <p:cNvPicPr>
            <a:picLocks noGrp="1" noChangeAspect="1"/>
          </p:cNvPicPr>
          <p:nvPr>
            <p:ph idx="1"/>
          </p:nvPr>
        </p:nvPicPr>
        <p:blipFill>
          <a:blip r:embed="rId2"/>
          <a:stretch>
            <a:fillRect/>
          </a:stretch>
        </p:blipFill>
        <p:spPr>
          <a:xfrm>
            <a:off x="183892" y="2426152"/>
            <a:ext cx="6797289" cy="3427325"/>
          </a:xfrm>
        </p:spPr>
      </p:pic>
      <p:pic>
        <p:nvPicPr>
          <p:cNvPr id="7" name="Picture 6">
            <a:extLst>
              <a:ext uri="{FF2B5EF4-FFF2-40B4-BE49-F238E27FC236}">
                <a16:creationId xmlns:a16="http://schemas.microsoft.com/office/drawing/2014/main" id="{3DC04AC3-DF45-BD9B-ED7C-9C0479B23A37}"/>
              </a:ext>
            </a:extLst>
          </p:cNvPr>
          <p:cNvPicPr>
            <a:picLocks noChangeAspect="1"/>
          </p:cNvPicPr>
          <p:nvPr/>
        </p:nvPicPr>
        <p:blipFill>
          <a:blip r:embed="rId3"/>
          <a:stretch>
            <a:fillRect/>
          </a:stretch>
        </p:blipFill>
        <p:spPr>
          <a:xfrm>
            <a:off x="7350463" y="2844801"/>
            <a:ext cx="4657645" cy="2620576"/>
          </a:xfrm>
          <a:prstGeom prst="rect">
            <a:avLst/>
          </a:prstGeom>
        </p:spPr>
      </p:pic>
      <p:sp>
        <p:nvSpPr>
          <p:cNvPr id="3" name="TextBox 2">
            <a:extLst>
              <a:ext uri="{FF2B5EF4-FFF2-40B4-BE49-F238E27FC236}">
                <a16:creationId xmlns:a16="http://schemas.microsoft.com/office/drawing/2014/main" id="{14965F47-339E-5D20-368B-8E03945AF252}"/>
              </a:ext>
            </a:extLst>
          </p:cNvPr>
          <p:cNvSpPr txBox="1"/>
          <p:nvPr/>
        </p:nvSpPr>
        <p:spPr>
          <a:xfrm>
            <a:off x="7439378" y="6036112"/>
            <a:ext cx="3510844" cy="400110"/>
          </a:xfrm>
          <a:prstGeom prst="rect">
            <a:avLst/>
          </a:prstGeom>
          <a:noFill/>
        </p:spPr>
        <p:txBody>
          <a:bodyPr wrap="square" rtlCol="0">
            <a:spAutoFit/>
          </a:bodyPr>
          <a:lstStyle/>
          <a:p>
            <a:r>
              <a:rPr lang="en-GB" sz="2000" b="1" dirty="0">
                <a:latin typeface="Adelle Sans Devanagari" panose="02000503000000020004" pitchFamily="2" charset="-78"/>
                <a:cs typeface="Adelle Sans Devanagari" panose="02000503000000020004" pitchFamily="2" charset="-78"/>
              </a:rPr>
              <a:t>Accuracy: 99%</a:t>
            </a:r>
          </a:p>
        </p:txBody>
      </p:sp>
      <p:pic>
        <p:nvPicPr>
          <p:cNvPr id="6" name="Picture 5">
            <a:extLst>
              <a:ext uri="{FF2B5EF4-FFF2-40B4-BE49-F238E27FC236}">
                <a16:creationId xmlns:a16="http://schemas.microsoft.com/office/drawing/2014/main" id="{E94A7AC6-73D6-DB36-3DC7-42B5055B3526}"/>
              </a:ext>
            </a:extLst>
          </p:cNvPr>
          <p:cNvPicPr>
            <a:picLocks noChangeAspect="1"/>
          </p:cNvPicPr>
          <p:nvPr/>
        </p:nvPicPr>
        <p:blipFill>
          <a:blip r:embed="rId4"/>
          <a:stretch>
            <a:fillRect/>
          </a:stretch>
        </p:blipFill>
        <p:spPr>
          <a:xfrm>
            <a:off x="10263533" y="0"/>
            <a:ext cx="1922756" cy="1873956"/>
          </a:xfrm>
          <a:prstGeom prst="rect">
            <a:avLst/>
          </a:prstGeom>
        </p:spPr>
      </p:pic>
    </p:spTree>
    <p:extLst>
      <p:ext uri="{BB962C8B-B14F-4D97-AF65-F5344CB8AC3E}">
        <p14:creationId xmlns:p14="http://schemas.microsoft.com/office/powerpoint/2010/main" val="3524171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BEB19-0C48-9565-302A-AEB06F555E52}"/>
              </a:ext>
            </a:extLst>
          </p:cNvPr>
          <p:cNvSpPr>
            <a:spLocks noGrp="1"/>
          </p:cNvSpPr>
          <p:nvPr>
            <p:ph type="title"/>
          </p:nvPr>
        </p:nvSpPr>
        <p:spPr>
          <a:xfrm>
            <a:off x="262468" y="263525"/>
            <a:ext cx="10515600" cy="1325563"/>
          </a:xfrm>
        </p:spPr>
        <p:txBody>
          <a:bodyPr>
            <a:normAutofit/>
          </a:bodyPr>
          <a:lstStyle/>
          <a:p>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Data Requirements for Prediction</a:t>
            </a:r>
            <a:br>
              <a:rPr lang="en-US" b="1" i="0" u="none" strike="noStrike" dirty="0">
                <a:solidFill>
                  <a:srgbClr val="000000"/>
                </a:solidFill>
                <a:effectLst/>
              </a:rPr>
            </a:br>
            <a:endParaRPr lang="en-GB" dirty="0"/>
          </a:p>
        </p:txBody>
      </p:sp>
      <p:sp>
        <p:nvSpPr>
          <p:cNvPr id="3" name="Content Placeholder 2">
            <a:extLst>
              <a:ext uri="{FF2B5EF4-FFF2-40B4-BE49-F238E27FC236}">
                <a16:creationId xmlns:a16="http://schemas.microsoft.com/office/drawing/2014/main" id="{0329453F-ED47-D36C-17FE-BF43DE942A8B}"/>
              </a:ext>
            </a:extLst>
          </p:cNvPr>
          <p:cNvSpPr>
            <a:spLocks noGrp="1"/>
          </p:cNvSpPr>
          <p:nvPr>
            <p:ph idx="1"/>
          </p:nvPr>
        </p:nvSpPr>
        <p:spPr>
          <a:xfrm>
            <a:off x="173420" y="1931494"/>
            <a:ext cx="12018580" cy="4351338"/>
          </a:xfrm>
        </p:spPr>
        <p:txBody>
          <a:bodyPr>
            <a:normAutofit fontScale="92500" lnSpcReduction="10000"/>
          </a:bodyPr>
          <a:lstStyle/>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Data Needed</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a:t>
            </a:r>
          </a:p>
          <a:p>
            <a:pPr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Historical weather data (temperature, precipitation, wind, humidity) from reliable sources</a:t>
            </a:r>
          </a:p>
          <a:p>
            <a:pPr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Geographic and topographic data to better predict localized weather impacts</a:t>
            </a:r>
          </a:p>
          <a:p>
            <a:pPr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Environmental data related to greenhouse gas emissions and global warming projections</a:t>
            </a:r>
          </a:p>
          <a:p>
            <a:pPr marL="0" indent="0" algn="l">
              <a:buNone/>
            </a:pPr>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Additional Considerations</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a:t>
            </a:r>
          </a:p>
          <a:p>
            <a:pPr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Need to update the models regularly with real-time data for improved accuracy</a:t>
            </a:r>
          </a:p>
          <a:p>
            <a:pPr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Use external datasets like satellite imagery for more comprehensive predictions</a:t>
            </a:r>
          </a:p>
          <a:p>
            <a:endParaRPr lang="en-GB" dirty="0"/>
          </a:p>
        </p:txBody>
      </p:sp>
      <p:pic>
        <p:nvPicPr>
          <p:cNvPr id="5" name="Picture 4">
            <a:extLst>
              <a:ext uri="{FF2B5EF4-FFF2-40B4-BE49-F238E27FC236}">
                <a16:creationId xmlns:a16="http://schemas.microsoft.com/office/drawing/2014/main" id="{9E243F6D-141B-A843-21CF-5463FDE569D8}"/>
              </a:ext>
            </a:extLst>
          </p:cNvPr>
          <p:cNvPicPr>
            <a:picLocks noChangeAspect="1"/>
          </p:cNvPicPr>
          <p:nvPr/>
        </p:nvPicPr>
        <p:blipFill>
          <a:blip r:embed="rId2"/>
          <a:stretch>
            <a:fillRect/>
          </a:stretch>
        </p:blipFill>
        <p:spPr>
          <a:xfrm>
            <a:off x="10199511" y="0"/>
            <a:ext cx="1992489" cy="1931494"/>
          </a:xfrm>
          <a:prstGeom prst="rect">
            <a:avLst/>
          </a:prstGeom>
        </p:spPr>
      </p:pic>
    </p:spTree>
    <p:extLst>
      <p:ext uri="{BB962C8B-B14F-4D97-AF65-F5344CB8AC3E}">
        <p14:creationId xmlns:p14="http://schemas.microsoft.com/office/powerpoint/2010/main" val="499285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2F333-9E06-4E2D-6BA3-D5574FA00474}"/>
              </a:ext>
            </a:extLst>
          </p:cNvPr>
          <p:cNvSpPr>
            <a:spLocks noGrp="1"/>
          </p:cNvSpPr>
          <p:nvPr>
            <p:ph type="title"/>
          </p:nvPr>
        </p:nvSpPr>
        <p:spPr>
          <a:xfrm>
            <a:off x="194732" y="37081"/>
            <a:ext cx="10515600" cy="1325563"/>
          </a:xfrm>
        </p:spPr>
        <p:txBody>
          <a:bodyPr/>
          <a:lstStyle/>
          <a:p>
            <a:r>
              <a:rPr lang="en-GB" b="1" dirty="0">
                <a:latin typeface="Adelle Sans Devanagari" panose="02000503000000020004" pitchFamily="2" charset="-78"/>
                <a:cs typeface="Adelle Sans Devanagari" panose="02000503000000020004" pitchFamily="2" charset="-78"/>
              </a:rPr>
              <a:t>What could this look like in practice?</a:t>
            </a:r>
          </a:p>
        </p:txBody>
      </p:sp>
      <p:pic>
        <p:nvPicPr>
          <p:cNvPr id="5" name="Content Placeholder 4">
            <a:extLst>
              <a:ext uri="{FF2B5EF4-FFF2-40B4-BE49-F238E27FC236}">
                <a16:creationId xmlns:a16="http://schemas.microsoft.com/office/drawing/2014/main" id="{78653538-2C1C-58B4-D954-83110D206F17}"/>
              </a:ext>
            </a:extLst>
          </p:cNvPr>
          <p:cNvPicPr>
            <a:picLocks noGrp="1" noChangeAspect="1"/>
          </p:cNvPicPr>
          <p:nvPr>
            <p:ph idx="1"/>
          </p:nvPr>
        </p:nvPicPr>
        <p:blipFill>
          <a:blip r:embed="rId2"/>
          <a:stretch>
            <a:fillRect/>
          </a:stretch>
        </p:blipFill>
        <p:spPr>
          <a:xfrm>
            <a:off x="194732" y="3466406"/>
            <a:ext cx="3572636" cy="2981361"/>
          </a:xfrm>
        </p:spPr>
      </p:pic>
      <p:pic>
        <p:nvPicPr>
          <p:cNvPr id="7" name="Picture 6">
            <a:extLst>
              <a:ext uri="{FF2B5EF4-FFF2-40B4-BE49-F238E27FC236}">
                <a16:creationId xmlns:a16="http://schemas.microsoft.com/office/drawing/2014/main" id="{6D675805-2048-1A78-87C8-B8B44CEA7CF4}"/>
              </a:ext>
            </a:extLst>
          </p:cNvPr>
          <p:cNvPicPr>
            <a:picLocks noChangeAspect="1"/>
          </p:cNvPicPr>
          <p:nvPr/>
        </p:nvPicPr>
        <p:blipFill>
          <a:blip r:embed="rId3"/>
          <a:stretch>
            <a:fillRect/>
          </a:stretch>
        </p:blipFill>
        <p:spPr>
          <a:xfrm>
            <a:off x="5892800" y="3466406"/>
            <a:ext cx="2878967" cy="2619600"/>
          </a:xfrm>
          <a:prstGeom prst="rect">
            <a:avLst/>
          </a:prstGeom>
        </p:spPr>
      </p:pic>
      <p:sp>
        <p:nvSpPr>
          <p:cNvPr id="8" name="TextBox 7">
            <a:extLst>
              <a:ext uri="{FF2B5EF4-FFF2-40B4-BE49-F238E27FC236}">
                <a16:creationId xmlns:a16="http://schemas.microsoft.com/office/drawing/2014/main" id="{2CB536F9-4EE4-4725-733A-AF3A3B6156DA}"/>
              </a:ext>
            </a:extLst>
          </p:cNvPr>
          <p:cNvSpPr txBox="1"/>
          <p:nvPr/>
        </p:nvSpPr>
        <p:spPr>
          <a:xfrm>
            <a:off x="8771767" y="3664424"/>
            <a:ext cx="3225501" cy="2585323"/>
          </a:xfrm>
          <a:prstGeom prst="rect">
            <a:avLst/>
          </a:prstGeom>
          <a:noFill/>
        </p:spPr>
        <p:txBody>
          <a:bodyPr wrap="square" rtlCol="0">
            <a:spAutoFit/>
          </a:bodyPr>
          <a:lstStyle/>
          <a:p>
            <a:pPr algn="l"/>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Incorrect Prediction (Beach Image):</a:t>
            </a:r>
            <a:endParaRPr lang="en-US" b="0" i="0" u="none" strike="noStrike" dirty="0">
              <a:solidFill>
                <a:srgbClr val="000000"/>
              </a:solidFill>
              <a:effectLst/>
              <a:latin typeface="Adelle Sans Devanagari" panose="02000503000000020004" pitchFamily="2" charset="-78"/>
              <a:cs typeface="Adelle Sans Devanagari" panose="02000503000000020004" pitchFamily="2" charset="-78"/>
            </a:endParaRPr>
          </a:p>
          <a:p>
            <a:pPr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The confusion matrix shows that 22 instances of class 0 were incorrectly classified as class 2, which may represent an error similar to this beach image.</a:t>
            </a:r>
          </a:p>
          <a:p>
            <a:endParaRPr lang="en-GB" dirty="0"/>
          </a:p>
        </p:txBody>
      </p:sp>
      <p:pic>
        <p:nvPicPr>
          <p:cNvPr id="10" name="Picture 9">
            <a:extLst>
              <a:ext uri="{FF2B5EF4-FFF2-40B4-BE49-F238E27FC236}">
                <a16:creationId xmlns:a16="http://schemas.microsoft.com/office/drawing/2014/main" id="{FD5CA910-9D9B-4D02-3E0B-1617644D962C}"/>
              </a:ext>
            </a:extLst>
          </p:cNvPr>
          <p:cNvPicPr>
            <a:picLocks noChangeAspect="1"/>
          </p:cNvPicPr>
          <p:nvPr/>
        </p:nvPicPr>
        <p:blipFill>
          <a:blip r:embed="rId4"/>
          <a:stretch>
            <a:fillRect/>
          </a:stretch>
        </p:blipFill>
        <p:spPr>
          <a:xfrm>
            <a:off x="9875287" y="73720"/>
            <a:ext cx="2316714" cy="2353391"/>
          </a:xfrm>
          <a:prstGeom prst="rect">
            <a:avLst/>
          </a:prstGeom>
        </p:spPr>
      </p:pic>
      <p:sp>
        <p:nvSpPr>
          <p:cNvPr id="11" name="TextBox 10">
            <a:extLst>
              <a:ext uri="{FF2B5EF4-FFF2-40B4-BE49-F238E27FC236}">
                <a16:creationId xmlns:a16="http://schemas.microsoft.com/office/drawing/2014/main" id="{48C2B4D2-82F4-79BE-098D-6066772E44ED}"/>
              </a:ext>
            </a:extLst>
          </p:cNvPr>
          <p:cNvSpPr txBox="1"/>
          <p:nvPr/>
        </p:nvSpPr>
        <p:spPr>
          <a:xfrm>
            <a:off x="194732" y="1712080"/>
            <a:ext cx="4495966" cy="1754326"/>
          </a:xfrm>
          <a:prstGeom prst="rect">
            <a:avLst/>
          </a:prstGeom>
          <a:noFill/>
        </p:spPr>
        <p:txBody>
          <a:bodyPr wrap="square" rtlCol="0">
            <a:spAutoFit/>
          </a:bodyPr>
          <a:lstStyle/>
          <a:p>
            <a:pPr algn="l"/>
            <a:r>
              <a:rPr lang="en-US" b="1" i="0" u="none" strike="noStrike" dirty="0">
                <a:solidFill>
                  <a:srgbClr val="000000"/>
                </a:solidFill>
                <a:effectLst/>
                <a:latin typeface="Adelle Sans Devanagari" panose="02000503000000020004" pitchFamily="2" charset="-78"/>
                <a:cs typeface="Adelle Sans Devanagari" panose="02000503000000020004" pitchFamily="2" charset="-78"/>
              </a:rPr>
              <a:t>Confusion Matrix Analysis:</a:t>
            </a:r>
            <a:endParaRPr lang="en-US" b="0" i="0" u="none" strike="noStrike" dirty="0">
              <a:solidFill>
                <a:srgbClr val="000000"/>
              </a:solidFill>
              <a:effectLst/>
              <a:latin typeface="Adelle Sans Devanagari" panose="02000503000000020004" pitchFamily="2" charset="-78"/>
              <a:cs typeface="Adelle Sans Devanagari" panose="02000503000000020004" pitchFamily="2" charset="-78"/>
            </a:endParaRPr>
          </a:p>
          <a:p>
            <a:pPr algn="l">
              <a:buFont typeface="Arial" panose="020B0604020202020204" pitchFamily="34" charset="0"/>
              <a:buChar char="•"/>
            </a:pP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This confusion matrix represents the performance of a CNN (Convolutional Neural Network) in </a:t>
            </a:r>
            <a:r>
              <a:rPr lang="en-US" b="0" i="0" u="none" strike="noStrike" dirty="0" err="1">
                <a:solidFill>
                  <a:srgbClr val="000000"/>
                </a:solidFill>
                <a:effectLst/>
                <a:latin typeface="Adelle Sans Devanagari" panose="02000503000000020004" pitchFamily="2" charset="-78"/>
                <a:cs typeface="Adelle Sans Devanagari" panose="02000503000000020004" pitchFamily="2" charset="-78"/>
              </a:rPr>
              <a:t>categorising</a:t>
            </a:r>
            <a:r>
              <a:rPr lang="en-US" b="0" i="0" u="none" strike="noStrike" dirty="0">
                <a:solidFill>
                  <a:srgbClr val="000000"/>
                </a:solidFill>
                <a:effectLst/>
                <a:latin typeface="Adelle Sans Devanagari" panose="02000503000000020004" pitchFamily="2" charset="-78"/>
                <a:cs typeface="Adelle Sans Devanagari" panose="02000503000000020004" pitchFamily="2" charset="-78"/>
              </a:rPr>
              <a:t> different weather conditions.</a:t>
            </a:r>
          </a:p>
          <a:p>
            <a:endParaRPr lang="en-GB" dirty="0"/>
          </a:p>
        </p:txBody>
      </p:sp>
    </p:spTree>
    <p:extLst>
      <p:ext uri="{BB962C8B-B14F-4D97-AF65-F5344CB8AC3E}">
        <p14:creationId xmlns:p14="http://schemas.microsoft.com/office/powerpoint/2010/main" val="16433010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2837</TotalTime>
  <Words>658</Words>
  <Application>Microsoft Macintosh PowerPoint</Application>
  <PresentationFormat>Widescreen</PresentationFormat>
  <Paragraphs>64</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Adelle Sans Devanagari</vt:lpstr>
      <vt:lpstr>Arial</vt:lpstr>
      <vt:lpstr>Calibri</vt:lpstr>
      <vt:lpstr>Calibri Light</vt:lpstr>
      <vt:lpstr>Gujarati MT</vt:lpstr>
      <vt:lpstr>Office Theme</vt:lpstr>
      <vt:lpstr>Predicting Europe’s Weather Patterns with Machine Learning</vt:lpstr>
      <vt:lpstr>Objectives and Overview</vt:lpstr>
      <vt:lpstr>Algorithm Overview: Machine Learning Tools</vt:lpstr>
      <vt:lpstr>Thought Experiment 1 - Identifying Deviations in Weather Patterns  </vt:lpstr>
      <vt:lpstr>Thought Experiment 2 - Analysing Trends in Unusual Weather </vt:lpstr>
      <vt:lpstr>Thought Experiment 3 - Projecting Future Climate Scenarios </vt:lpstr>
      <vt:lpstr>Example: Predicting Future Weather Scenarios for Belgrade</vt:lpstr>
      <vt:lpstr>Data Requirements for Prediction </vt:lpstr>
      <vt:lpstr>What could this look like in practice?</vt:lpstr>
      <vt:lpstr>Recommendations and Next Steps </vt:lpstr>
      <vt:lpstr> Questions?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Andrew Fearney</dc:creator>
  <cp:lastModifiedBy>Andrew Fearney</cp:lastModifiedBy>
  <cp:revision>39</cp:revision>
  <dcterms:created xsi:type="dcterms:W3CDTF">2024-09-03T08:12:41Z</dcterms:created>
  <dcterms:modified xsi:type="dcterms:W3CDTF">2024-09-10T15:40:45Z</dcterms:modified>
</cp:coreProperties>
</file>

<file path=docProps/thumbnail.jpeg>
</file>